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49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  <p:sldMasterId id="2147483852" r:id="rId2"/>
  </p:sldMasterIdLst>
  <p:notesMasterIdLst>
    <p:notesMasterId r:id="rId33"/>
  </p:notesMasterIdLst>
  <p:sldIdLst>
    <p:sldId id="256" r:id="rId3"/>
    <p:sldId id="263" r:id="rId4"/>
    <p:sldId id="259" r:id="rId5"/>
    <p:sldId id="258" r:id="rId6"/>
    <p:sldId id="262" r:id="rId7"/>
    <p:sldId id="260" r:id="rId8"/>
    <p:sldId id="261" r:id="rId9"/>
    <p:sldId id="283" r:id="rId10"/>
    <p:sldId id="321" r:id="rId11"/>
    <p:sldId id="287" r:id="rId12"/>
    <p:sldId id="289" r:id="rId13"/>
    <p:sldId id="346" r:id="rId14"/>
    <p:sldId id="324" r:id="rId15"/>
    <p:sldId id="333" r:id="rId16"/>
    <p:sldId id="334" r:id="rId17"/>
    <p:sldId id="335" r:id="rId18"/>
    <p:sldId id="336" r:id="rId19"/>
    <p:sldId id="337" r:id="rId20"/>
    <p:sldId id="340" r:id="rId21"/>
    <p:sldId id="342" r:id="rId22"/>
    <p:sldId id="343" r:id="rId23"/>
    <p:sldId id="344" r:id="rId24"/>
    <p:sldId id="345" r:id="rId25"/>
    <p:sldId id="347" r:id="rId26"/>
    <p:sldId id="348" r:id="rId27"/>
    <p:sldId id="349" r:id="rId28"/>
    <p:sldId id="350" r:id="rId29"/>
    <p:sldId id="319" r:id="rId30"/>
    <p:sldId id="322" r:id="rId31"/>
    <p:sldId id="323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57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6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20AFA1-4A17-4122-A580-2608CF7B7E1A}" type="datetimeFigureOut">
              <a:rPr lang="en-US" smtClean="0"/>
              <a:t>14-Nov-17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2FD7E2-2556-497D-89EC-48B1177F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104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71601"/>
            <a:ext cx="104648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0"/>
            <a:ext cx="85344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1308A-1ADE-4EBD-A1FE-600E3EDC6331}" type="datetime1">
              <a:rPr lang="en-US" smtClean="0"/>
              <a:t>14-Nov-17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3398520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6658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789E-5EC5-4152-AEF1-0512990B5E5C}" type="datetime1">
              <a:rPr lang="en-US" smtClean="0"/>
              <a:t>14-Nov-17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107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2362201"/>
            <a:ext cx="103632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626865"/>
            <a:ext cx="103632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DB54C-A180-4051-9334-06798F84D891}" type="datetime1">
              <a:rPr lang="en-US" smtClean="0"/>
              <a:t>14-Nov-17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975360" y="4599432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5113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C07CC-44FC-4847-BCE1-399C1CEF6C6B}" type="datetime1">
              <a:rPr lang="en-US" smtClean="0"/>
              <a:t>14-Nov-17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98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9F272-3B51-487C-836F-B26343117F70}" type="datetime1">
              <a:rPr lang="en-US" smtClean="0"/>
              <a:t>14-Nov-17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3741949" y="4045691"/>
            <a:ext cx="4709160" cy="1059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165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377F-5A27-42C2-B914-71F56672DED7}" type="datetime1">
              <a:rPr lang="en-US" smtClean="0"/>
              <a:t>14-Nov-17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67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FA53-F8EA-425A-B253-6000A8BD0025}" type="datetime1">
              <a:rPr lang="en-US" smtClean="0"/>
              <a:t>14-Nov-17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8528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080"/>
            <a:ext cx="2852928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792080"/>
            <a:ext cx="7620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130553"/>
            <a:ext cx="2852928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E2BA-0EDD-453D-A3BA-451CDD5E0DAA}" type="datetime1">
              <a:rPr lang="en-US" smtClean="0"/>
              <a:t>14-Nov-17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912152" y="3579942"/>
            <a:ext cx="5577840" cy="211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3907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480"/>
            <a:ext cx="2856907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1480" y="838201"/>
            <a:ext cx="787252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133600"/>
            <a:ext cx="2852928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5FA4-1FDF-4BA6-8EDC-7A920F304C6A}" type="datetime1">
              <a:rPr lang="en-US" smtClean="0"/>
              <a:t>14-Nov-17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3864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EDCC5-B3AE-40C7-A54D-52DD83C8C209}" type="datetime1">
              <a:rPr lang="en-US" smtClean="0"/>
              <a:t>14-Nov-17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76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609600"/>
            <a:ext cx="27432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0264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49C5-F926-4908-8306-CD1EC38234EC}" type="datetime1">
              <a:rPr lang="en-US" smtClean="0"/>
              <a:t>14-Nov-17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7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14-Nov-17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18288"/>
            <a:ext cx="3860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A8C2E73-2E31-4C41-A9CA-0821B5AD2BFC}" type="datetime1">
              <a:rPr lang="en-US" smtClean="0"/>
              <a:pPr/>
              <a:t>14-Nov-17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0" y="18288"/>
            <a:ext cx="5486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E01174A2-5C5D-4784-9921-044E9E795B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28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921782"/>
            <a:ext cx="7315200" cy="2747079"/>
          </a:xfrm>
        </p:spPr>
        <p:txBody>
          <a:bodyPr>
            <a:normAutofit/>
          </a:bodyPr>
          <a:lstStyle/>
          <a:p>
            <a:r>
              <a:rPr lang="en-US" sz="11500" b="1" dirty="0"/>
              <a:t>Intro </a:t>
            </a:r>
            <a:r>
              <a:rPr lang="en-US" sz="11500" b="1"/>
              <a:t>to CS</a:t>
            </a:r>
            <a:endParaRPr lang="en-US" sz="115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913" y="3797801"/>
            <a:ext cx="9095069" cy="914400"/>
          </a:xfrm>
        </p:spPr>
        <p:txBody>
          <a:bodyPr>
            <a:noAutofit/>
          </a:bodyPr>
          <a:lstStyle/>
          <a:p>
            <a:r>
              <a:rPr lang="th-TH" sz="5400" dirty="0"/>
              <a:t>สาขาวิทยาการคอมพิวเตอร์ มหาวิทยาลัยอุบลราชธานี</a:t>
            </a:r>
            <a:endParaRPr lang="en-US" sz="5400" dirty="0"/>
          </a:p>
        </p:txBody>
      </p:sp>
      <p:sp>
        <p:nvSpPr>
          <p:cNvPr id="4" name="Rectangle 3"/>
          <p:cNvSpPr/>
          <p:nvPr/>
        </p:nvSpPr>
        <p:spPr>
          <a:xfrm>
            <a:off x="6781299" y="6372544"/>
            <a:ext cx="5059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https://www.facebook.com/ComputerScienceUBU/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8E8C3BC-3168-4C45-9143-057F6C07471C}"/>
              </a:ext>
            </a:extLst>
          </p:cNvPr>
          <p:cNvSpPr txBox="1">
            <a:spLocks/>
          </p:cNvSpPr>
          <p:nvPr/>
        </p:nvSpPr>
        <p:spPr>
          <a:xfrm>
            <a:off x="838939" y="4712201"/>
            <a:ext cx="8265366" cy="914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None/>
              <a:defRPr sz="2200" kern="1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01973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การวิเคราะห์คำที่แสดงถึงการคุกคามทางเพศจากข้อความแสดงความคิดเห็นด้วยเทคนิคการทำเหมืองข้อมูล</a:t>
            </a:r>
            <a:endParaRPr lang="en-US" dirty="0"/>
          </a:p>
        </p:txBody>
      </p:sp>
      <p:sp>
        <p:nvSpPr>
          <p:cNvPr id="7" name="AutoShape 2" descr="ผลการค้นหารูปภาพสำหรับ create websit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image6.png" descr="Screen Shot 2560-05-04 at 4.49.11 PM.png">
            <a:extLst>
              <a:ext uri="{FF2B5EF4-FFF2-40B4-BE49-F238E27FC236}">
                <a16:creationId xmlns:a16="http://schemas.microsoft.com/office/drawing/2014/main" id="{DFF78397-FF68-4506-88F4-881F6C2EEFA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21773" y="568036"/>
            <a:ext cx="7371100" cy="5500254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882950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งานวิจัยอื่น ๆ</a:t>
            </a:r>
            <a:endParaRPr lang="en-US" dirty="0"/>
          </a:p>
        </p:txBody>
      </p:sp>
      <p:sp>
        <p:nvSpPr>
          <p:cNvPr id="7" name="AutoShape 2" descr="ผลการค้นหารูปภาพสำหรับ create websit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901774-070B-4A2B-BE59-2FE4566AF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000" b="1" dirty="0"/>
              <a:t>การคาดการณ์ความล่าช้าของเที่ยวบิน</a:t>
            </a:r>
            <a:endParaRPr lang="en-US" sz="4000" b="1" dirty="0"/>
          </a:p>
          <a:p>
            <a:r>
              <a:rPr lang="th-TH" sz="4000" b="1" dirty="0"/>
              <a:t>การทำนายเพื่อจัดช่วงเรทติ้งภาพยนตร์  โดยใช้เทคนิคเหมืองข้อมูล</a:t>
            </a:r>
            <a:endParaRPr lang="en-US" sz="4000" b="1" dirty="0"/>
          </a:p>
          <a:p>
            <a:r>
              <a:rPr lang="th-TH" sz="4000" b="1" dirty="0"/>
              <a:t>ระบบแนะนำการเรียนเพื่อลดการตกออกของนักศึกษา ด้วยเทคนิคการทำเหมืองข้อมูล</a:t>
            </a:r>
            <a:endParaRPr lang="en-US" sz="4000" b="1" dirty="0"/>
          </a:p>
          <a:p>
            <a:r>
              <a:rPr lang="th-TH" sz="4000" b="1" dirty="0"/>
              <a:t>ระบบพยากรณ์การลาออกจากงานของพนักงานในบริษัท</a:t>
            </a:r>
          </a:p>
          <a:p>
            <a:r>
              <a:rPr lang="th-TH" sz="4000" b="1" dirty="0"/>
              <a:t>การวิเคราะห์การเสียชีวิตในช่วงเทศกาลปีใหม่โดยวิธีการใช้เหมืองข้อมูล 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374055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F5CBA-0372-424F-A9A4-6DC11BD37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2323" y="799452"/>
            <a:ext cx="7315200" cy="5120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9600" b="1" dirty="0"/>
              <a:t>ด้านการเรียนการสอน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2829686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896107" y="1385628"/>
            <a:ext cx="1267385" cy="863974"/>
            <a:chOff x="972670" y="2384612"/>
            <a:chExt cx="1689847" cy="1151965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670" y="2384612"/>
              <a:ext cx="1017494" cy="101749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5023" y="2384612"/>
              <a:ext cx="1017494" cy="1017494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1611" y="2519083"/>
              <a:ext cx="1017494" cy="1017494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1889321" y="2487716"/>
            <a:ext cx="1267385" cy="863974"/>
            <a:chOff x="972670" y="2384612"/>
            <a:chExt cx="1689847" cy="1151965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670" y="2384612"/>
              <a:ext cx="1017494" cy="101749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5023" y="2384612"/>
              <a:ext cx="1017494" cy="1017494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1611" y="2519083"/>
              <a:ext cx="1017494" cy="1017494"/>
            </a:xfrm>
            <a:prstGeom prst="rect">
              <a:avLst/>
            </a:prstGeom>
          </p:spPr>
        </p:pic>
      </p:grpSp>
      <p:sp>
        <p:nvSpPr>
          <p:cNvPr id="23" name="Right Arrow 22"/>
          <p:cNvSpPr/>
          <p:nvPr/>
        </p:nvSpPr>
        <p:spPr>
          <a:xfrm>
            <a:off x="3431644" y="2625595"/>
            <a:ext cx="968189" cy="2252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216" y="2064132"/>
            <a:ext cx="2670712" cy="1573307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33" name="Group 32"/>
          <p:cNvGrpSpPr/>
          <p:nvPr/>
        </p:nvGrpSpPr>
        <p:grpSpPr>
          <a:xfrm>
            <a:off x="5201817" y="4395342"/>
            <a:ext cx="1183343" cy="1021975"/>
            <a:chOff x="5065056" y="4679576"/>
            <a:chExt cx="1577791" cy="1362633"/>
          </a:xfrm>
        </p:grpSpPr>
        <p:sp>
          <p:nvSpPr>
            <p:cNvPr id="26" name="Flowchart: Magnetic Disk 25"/>
            <p:cNvSpPr/>
            <p:nvPr/>
          </p:nvSpPr>
          <p:spPr>
            <a:xfrm>
              <a:off x="5065058" y="4679576"/>
              <a:ext cx="1577789" cy="394447"/>
            </a:xfrm>
            <a:prstGeom prst="flowChartMagneticDisk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28" name="Flowchart: Magnetic Disk 27"/>
            <p:cNvSpPr/>
            <p:nvPr/>
          </p:nvSpPr>
          <p:spPr>
            <a:xfrm>
              <a:off x="5065057" y="5163669"/>
              <a:ext cx="1577789" cy="394447"/>
            </a:xfrm>
            <a:prstGeom prst="flowChartMagneticDisk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29" name="Flowchart: Magnetic Disk 28"/>
            <p:cNvSpPr/>
            <p:nvPr/>
          </p:nvSpPr>
          <p:spPr>
            <a:xfrm>
              <a:off x="5065056" y="5647762"/>
              <a:ext cx="1577789" cy="394447"/>
            </a:xfrm>
            <a:prstGeom prst="flowChartMagneticDisk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Arial"/>
              </a:endParaRPr>
            </a:p>
          </p:txBody>
        </p:sp>
        <p:cxnSp>
          <p:nvCxnSpPr>
            <p:cNvPr id="30" name="Straight Connector 29"/>
            <p:cNvCxnSpPr>
              <a:endCxn id="29" idx="4"/>
            </p:cNvCxnSpPr>
            <p:nvPr/>
          </p:nvCxnSpPr>
          <p:spPr>
            <a:xfrm>
              <a:off x="6642845" y="4679576"/>
              <a:ext cx="0" cy="11654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26" idx="2"/>
              <a:endCxn id="29" idx="2"/>
            </p:cNvCxnSpPr>
            <p:nvPr/>
          </p:nvCxnSpPr>
          <p:spPr>
            <a:xfrm flipH="1">
              <a:off x="5065056" y="4876800"/>
              <a:ext cx="2" cy="9681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ight Arrow 33"/>
          <p:cNvSpPr/>
          <p:nvPr/>
        </p:nvSpPr>
        <p:spPr>
          <a:xfrm rot="16200000">
            <a:off x="5525820" y="3871493"/>
            <a:ext cx="601712" cy="2680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135" y="4281535"/>
            <a:ext cx="1249587" cy="1249587"/>
          </a:xfrm>
          <a:prstGeom prst="rect">
            <a:avLst/>
          </a:prstGeom>
        </p:spPr>
      </p:pic>
      <p:sp>
        <p:nvSpPr>
          <p:cNvPr id="37" name="Curved Right Arrow 36"/>
          <p:cNvSpPr/>
          <p:nvPr/>
        </p:nvSpPr>
        <p:spPr>
          <a:xfrm rot="4517055">
            <a:off x="6572803" y="3858307"/>
            <a:ext cx="332520" cy="70356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/>
            </a:endParaRPr>
          </a:p>
        </p:txBody>
      </p:sp>
      <p:sp>
        <p:nvSpPr>
          <p:cNvPr id="39" name="Right Arrow 38"/>
          <p:cNvSpPr/>
          <p:nvPr/>
        </p:nvSpPr>
        <p:spPr>
          <a:xfrm>
            <a:off x="7301313" y="2656497"/>
            <a:ext cx="606569" cy="4255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8189862" y="1321969"/>
            <a:ext cx="1296727" cy="546072"/>
            <a:chOff x="9581790" y="866657"/>
            <a:chExt cx="2202503" cy="1055512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1790" y="878542"/>
              <a:ext cx="720362" cy="1043627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0617" y="866657"/>
              <a:ext cx="709312" cy="1053447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68394" y="866657"/>
              <a:ext cx="715899" cy="1053447"/>
            </a:xfrm>
            <a:prstGeom prst="rect">
              <a:avLst/>
            </a:prstGeom>
          </p:spPr>
        </p:pic>
      </p:grpSp>
      <p:sp>
        <p:nvSpPr>
          <p:cNvPr id="55" name="Right Arrow 54"/>
          <p:cNvSpPr/>
          <p:nvPr/>
        </p:nvSpPr>
        <p:spPr>
          <a:xfrm rot="10800000">
            <a:off x="3416437" y="2887608"/>
            <a:ext cx="968189" cy="2252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198952" y="2169800"/>
            <a:ext cx="867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</a:rPr>
              <a:t>Team 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158129" y="3333353"/>
            <a:ext cx="867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</a:rPr>
              <a:t>Team 2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1889321" y="3660948"/>
            <a:ext cx="1267385" cy="863974"/>
            <a:chOff x="972670" y="2384612"/>
            <a:chExt cx="1689847" cy="1151965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670" y="2384612"/>
              <a:ext cx="1017494" cy="1017494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5023" y="2384612"/>
              <a:ext cx="1017494" cy="1017494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1611" y="2519083"/>
              <a:ext cx="1017494" cy="1017494"/>
            </a:xfrm>
            <a:prstGeom prst="rect">
              <a:avLst/>
            </a:prstGeom>
          </p:spPr>
        </p:pic>
      </p:grpSp>
      <p:sp>
        <p:nvSpPr>
          <p:cNvPr id="62" name="TextBox 61"/>
          <p:cNvSpPr txBox="1"/>
          <p:nvPr/>
        </p:nvSpPr>
        <p:spPr>
          <a:xfrm>
            <a:off x="2158129" y="4524922"/>
            <a:ext cx="867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</a:rPr>
              <a:t>Team n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685040" y="1133673"/>
            <a:ext cx="1660712" cy="395834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150162" y="5454376"/>
            <a:ext cx="1755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</a:rPr>
              <a:t>Knowledge Base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240086" y="3249931"/>
            <a:ext cx="101181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Times New Roman" pitchFamily="18" charset="0"/>
              </a:rPr>
              <a:t>Chat Bot</a:t>
            </a: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913" y="1926106"/>
            <a:ext cx="1076622" cy="1076622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82638" y="3044497"/>
            <a:ext cx="533915" cy="53391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53168" y="3154683"/>
            <a:ext cx="448595" cy="507884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677" y="3152322"/>
            <a:ext cx="540961" cy="512604"/>
          </a:xfrm>
          <a:prstGeom prst="rect">
            <a:avLst/>
          </a:prstGeom>
        </p:spPr>
      </p:pic>
      <p:cxnSp>
        <p:nvCxnSpPr>
          <p:cNvPr id="71" name="Straight Connector 70"/>
          <p:cNvCxnSpPr/>
          <p:nvPr/>
        </p:nvCxnSpPr>
        <p:spPr>
          <a:xfrm flipV="1">
            <a:off x="8299913" y="2098382"/>
            <a:ext cx="1994092" cy="1546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8971548" y="3896333"/>
            <a:ext cx="1296727" cy="546072"/>
            <a:chOff x="9581790" y="866657"/>
            <a:chExt cx="2202503" cy="1055512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1790" y="878542"/>
              <a:ext cx="720362" cy="1043627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0617" y="866657"/>
              <a:ext cx="709312" cy="1053447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68394" y="866657"/>
              <a:ext cx="715899" cy="1053447"/>
            </a:xfrm>
            <a:prstGeom prst="rect">
              <a:avLst/>
            </a:prstGeom>
          </p:spPr>
        </p:pic>
      </p:grpSp>
      <p:pic>
        <p:nvPicPr>
          <p:cNvPr id="72" name="Picture 7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96" y="1300160"/>
            <a:ext cx="651813" cy="65181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599" y="3829713"/>
            <a:ext cx="596477" cy="596477"/>
          </a:xfrm>
          <a:prstGeom prst="rect">
            <a:avLst/>
          </a:prstGeom>
        </p:spPr>
      </p:pic>
      <p:sp>
        <p:nvSpPr>
          <p:cNvPr id="79" name="Rectangle 78"/>
          <p:cNvSpPr/>
          <p:nvPr/>
        </p:nvSpPr>
        <p:spPr>
          <a:xfrm>
            <a:off x="7990060" y="1065323"/>
            <a:ext cx="2402323" cy="373659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31FF999-9181-41BD-B8FE-891A7C9469AE}"/>
              </a:ext>
            </a:extLst>
          </p:cNvPr>
          <p:cNvCxnSpPr/>
          <p:nvPr/>
        </p:nvCxnSpPr>
        <p:spPr>
          <a:xfrm>
            <a:off x="7464152" y="6093296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8D10CE6-62F8-487B-BC36-4488F109CD35}"/>
              </a:ext>
            </a:extLst>
          </p:cNvPr>
          <p:cNvCxnSpPr/>
          <p:nvPr/>
        </p:nvCxnSpPr>
        <p:spPr>
          <a:xfrm>
            <a:off x="10056440" y="5949280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0BEEC16C-38F2-48EB-A785-B7D12882B631}"/>
              </a:ext>
            </a:extLst>
          </p:cNvPr>
          <p:cNvSpPr/>
          <p:nvPr/>
        </p:nvSpPr>
        <p:spPr>
          <a:xfrm>
            <a:off x="2198952" y="493387"/>
            <a:ext cx="7038528" cy="1051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th-TH" sz="2400" b="1" dirty="0">
                <a:solidFill>
                  <a:srgbClr val="1B587C">
                    <a:lumMod val="75000"/>
                  </a:srgbClr>
                </a:solidFill>
                <a:latin typeface="Cambria" panose="02040503050406030204" pitchFamily="18" charset="0"/>
                <a:cs typeface="Cordia New" panose="020B0304020202020204" pitchFamily="34" charset="-34"/>
              </a:rPr>
              <a:t>การพัฒนานวัตกรรมการเรียนการสอนในศตวรรษที่ 21</a:t>
            </a:r>
            <a:endParaRPr lang="en-US" sz="2400" b="1" dirty="0">
              <a:solidFill>
                <a:srgbClr val="1B587C">
                  <a:lumMod val="75000"/>
                </a:srgbClr>
              </a:solidFill>
              <a:latin typeface="Cambria" panose="02040503050406030204" pitchFamily="18" charset="0"/>
            </a:endParaRPr>
          </a:p>
          <a:p>
            <a:pPr algn="ctr" defTabSz="914400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th-TH" sz="2800" b="1" dirty="0">
                <a:solidFill>
                  <a:srgbClr val="C19859">
                    <a:lumMod val="50000"/>
                  </a:srgbClr>
                </a:solidFill>
                <a:latin typeface="Cambria" panose="02040503050406030204" pitchFamily="18" charset="0"/>
                <a:cs typeface="Cordia New" panose="020B0304020202020204" pitchFamily="34" charset="-34"/>
              </a:rPr>
              <a:t>ด้วยแชทบอทและการ์ดสุ่มโชค</a:t>
            </a:r>
            <a:endParaRPr lang="en-US" sz="2800" b="1" dirty="0">
              <a:solidFill>
                <a:srgbClr val="C19859">
                  <a:lumMod val="50000"/>
                </a:srgbClr>
              </a:solidFill>
              <a:latin typeface="Cambria" panose="02040503050406030204" pitchFamily="18" charset="0"/>
              <a:cs typeface="Van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191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847528" y="1340768"/>
            <a:ext cx="8424936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464152" y="6093296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0056440" y="5949280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1945196" y="571989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spc="0">
                <a:solidFill>
                  <a:srgbClr val="C19859">
                    <a:lumMod val="50000"/>
                  </a:srgbClr>
                </a:solidFill>
                <a:latin typeface="Cambria" panose="02040503050406030204" pitchFamily="18" charset="0"/>
                <a:cs typeface="Vani" panose="020B0502040204020203" pitchFamily="34" charset="0"/>
              </a:rPr>
              <a:t>ใช้แชทบอทใน</a:t>
            </a:r>
            <a:r>
              <a:rPr lang="th-TH" sz="3600" b="1" spc="0" dirty="0">
                <a:solidFill>
                  <a:srgbClr val="C19859">
                    <a:lumMod val="50000"/>
                  </a:srgbClr>
                </a:solidFill>
                <a:latin typeface="Cambria" panose="02040503050406030204" pitchFamily="18" charset="0"/>
                <a:cs typeface="Vani" panose="020B0502040204020203" pitchFamily="34" charset="0"/>
              </a:rPr>
              <a:t>การทำโจทย์</a:t>
            </a:r>
            <a:endParaRPr lang="en-US" sz="3600" b="1" spc="0" dirty="0">
              <a:solidFill>
                <a:srgbClr val="C19859">
                  <a:lumMod val="50000"/>
                </a:srgbClr>
              </a:solidFill>
              <a:latin typeface="Cambria" panose="02040503050406030204" pitchFamily="18" charset="0"/>
              <a:cs typeface="Vani" panose="020B0502040204020203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E01174A2-5C5D-4784-9921-044E9E795B0D}" type="slidenum">
              <a:rPr lang="en-US">
                <a:latin typeface="Times New Roman" pitchFamily="18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>
              <a:latin typeface="Times New Roman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65020E-F0F1-4EF4-9E01-3DEA68250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180" y="1793205"/>
            <a:ext cx="5913632" cy="3703641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3E8B782-1A39-470B-8A2C-27CDD8FA8D14}"/>
              </a:ext>
            </a:extLst>
          </p:cNvPr>
          <p:cNvSpPr/>
          <p:nvPr/>
        </p:nvSpPr>
        <p:spPr>
          <a:xfrm>
            <a:off x="2423592" y="5301208"/>
            <a:ext cx="7056784" cy="43204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2A3A438-94F6-464F-AAE8-5FAA202694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662" y="4644293"/>
            <a:ext cx="1193220" cy="69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341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79576" y="4509120"/>
            <a:ext cx="7848872" cy="1827212"/>
          </a:xfrm>
        </p:spPr>
        <p:txBody>
          <a:bodyPr/>
          <a:lstStyle/>
          <a:p>
            <a:pPr algn="ctr" eaLnBrk="1" hangingPunct="1">
              <a:defRPr/>
            </a:pPr>
            <a:r>
              <a:rPr lang="th-TH" sz="9400" dirty="0">
                <a:solidFill>
                  <a:srgbClr val="800080"/>
                </a:solidFill>
              </a:rPr>
              <a:t>แชทบอทใน</a:t>
            </a:r>
            <a:br>
              <a:rPr lang="th-TH" sz="9400" dirty="0">
                <a:solidFill>
                  <a:srgbClr val="800080"/>
                </a:solidFill>
              </a:rPr>
            </a:br>
            <a:r>
              <a:rPr lang="th-TH" sz="9400" dirty="0">
                <a:solidFill>
                  <a:srgbClr val="800080"/>
                </a:solidFill>
              </a:rPr>
              <a:t>การประกาศคะแนนสอบ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E01174A2-5C5D-4784-9921-044E9E795B0D}" type="slidenum">
              <a:rPr lang="en-US">
                <a:latin typeface="Times New Roman" pitchFamily="18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>
              <a:latin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04C3E6-30A8-4B9D-8368-B0631C0B9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774165"/>
            <a:ext cx="4176464" cy="243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8506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847528" y="1340768"/>
            <a:ext cx="8424936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464152" y="6093296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0056440" y="5949280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1945196" y="571989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spc="0" dirty="0">
                <a:solidFill>
                  <a:srgbClr val="C19859">
                    <a:lumMod val="50000"/>
                  </a:srgbClr>
                </a:solidFill>
                <a:latin typeface="Cambria" panose="02040503050406030204" pitchFamily="18" charset="0"/>
                <a:cs typeface="Vani" panose="020B0502040204020203" pitchFamily="34" charset="0"/>
              </a:rPr>
              <a:t>ใช้แชทบอทในการประกาศคะแนนสอบใช้แชทบอท</a:t>
            </a:r>
            <a:endParaRPr lang="en-US" sz="3600" b="1" spc="0" dirty="0">
              <a:solidFill>
                <a:srgbClr val="C19859">
                  <a:lumMod val="50000"/>
                </a:srgbClr>
              </a:solidFill>
              <a:latin typeface="Cambria" panose="02040503050406030204" pitchFamily="18" charset="0"/>
              <a:cs typeface="Vani" panose="020B0502040204020203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E01174A2-5C5D-4784-9921-044E9E795B0D}" type="slidenum">
              <a:rPr lang="en-US">
                <a:latin typeface="Times New Roman" pitchFamily="18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>
              <a:latin typeface="Times New Roman" pitchFamily="18" charset="0"/>
            </a:endParaRPr>
          </a:p>
        </p:txBody>
      </p:sp>
      <p:pic>
        <p:nvPicPr>
          <p:cNvPr id="1026" name="Picture 2" descr="Screenshot 2017-04-30 01">
            <a:extLst>
              <a:ext uri="{FF2B5EF4-FFF2-40B4-BE49-F238E27FC236}">
                <a16:creationId xmlns:a16="http://schemas.microsoft.com/office/drawing/2014/main" id="{1689AA41-B339-43C5-B749-CC9DFE43E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626" y="2316418"/>
            <a:ext cx="8035106" cy="2255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E6B2F4-8BA5-4D63-AD2B-B76EB48751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1560316"/>
            <a:ext cx="1193220" cy="69677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024BB0E-5E44-4869-B8E4-46042C0105C6}"/>
              </a:ext>
            </a:extLst>
          </p:cNvPr>
          <p:cNvSpPr/>
          <p:nvPr/>
        </p:nvSpPr>
        <p:spPr>
          <a:xfrm>
            <a:off x="2198413" y="1579078"/>
            <a:ext cx="1296144" cy="544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2400" dirty="0">
                <a:solidFill>
                  <a:sysClr val="windowText" lastClr="000000"/>
                </a:solidFill>
                <a:latin typeface="Arial"/>
                <a:cs typeface="Cordia New" panose="020B0304020202020204" pitchFamily="34" charset="-34"/>
              </a:rPr>
              <a:t>นักศึกษา</a:t>
            </a:r>
            <a:endParaRPr lang="en-US" sz="2400" dirty="0">
              <a:solidFill>
                <a:sysClr val="windowText" lastClr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5145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847528" y="1340768"/>
            <a:ext cx="8424936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464152" y="6093296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0056440" y="5949280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1945196" y="571989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spc="0" dirty="0">
                <a:solidFill>
                  <a:srgbClr val="C19859">
                    <a:lumMod val="50000"/>
                  </a:srgbClr>
                </a:solidFill>
                <a:latin typeface="Cambria" panose="02040503050406030204" pitchFamily="18" charset="0"/>
                <a:cs typeface="Vani" panose="020B0502040204020203" pitchFamily="34" charset="0"/>
              </a:rPr>
              <a:t>ใช้แชทบอทในการประกาศคะแนนสอบใช้แชทบอท</a:t>
            </a:r>
            <a:endParaRPr lang="en-US" sz="3600" b="1" spc="0" dirty="0">
              <a:solidFill>
                <a:srgbClr val="C19859">
                  <a:lumMod val="50000"/>
                </a:srgbClr>
              </a:solidFill>
              <a:latin typeface="Cambria" panose="02040503050406030204" pitchFamily="18" charset="0"/>
              <a:cs typeface="Vani" panose="020B0502040204020203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E01174A2-5C5D-4784-9921-044E9E795B0D}" type="slidenum">
              <a:rPr lang="en-US">
                <a:latin typeface="Times New Roman" pitchFamily="18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>
              <a:latin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33C532-8971-48C3-B114-7F4F291C5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1533485"/>
            <a:ext cx="5544616" cy="426105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7B156A8-5D28-4335-A289-5C5F0078C7AD}"/>
              </a:ext>
            </a:extLst>
          </p:cNvPr>
          <p:cNvSpPr/>
          <p:nvPr/>
        </p:nvSpPr>
        <p:spPr>
          <a:xfrm>
            <a:off x="1703512" y="3252004"/>
            <a:ext cx="1296144" cy="544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2400" dirty="0">
                <a:solidFill>
                  <a:sysClr val="windowText" lastClr="000000"/>
                </a:solidFill>
                <a:latin typeface="Arial"/>
                <a:cs typeface="Cordia New" panose="020B0304020202020204" pitchFamily="34" charset="-34"/>
              </a:rPr>
              <a:t>นักศึกษา</a:t>
            </a:r>
            <a:endParaRPr lang="en-US" sz="2400" dirty="0">
              <a:solidFill>
                <a:sysClr val="windowText" lastClr="000000"/>
              </a:solidFill>
              <a:latin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B855B35-6D42-4F1D-90CC-635510A3F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3296640"/>
            <a:ext cx="1193220" cy="69677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3A2D0C-34B7-4448-AA8C-4B5E0D07A27C}"/>
              </a:ext>
            </a:extLst>
          </p:cNvPr>
          <p:cNvSpPr/>
          <p:nvPr/>
        </p:nvSpPr>
        <p:spPr>
          <a:xfrm>
            <a:off x="8760297" y="1533484"/>
            <a:ext cx="45719" cy="43437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8002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847528" y="1340768"/>
            <a:ext cx="8424936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464152" y="6093296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0056440" y="5949280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1945196" y="571989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spc="0" dirty="0">
                <a:solidFill>
                  <a:srgbClr val="C19859">
                    <a:lumMod val="50000"/>
                  </a:srgbClr>
                </a:solidFill>
                <a:latin typeface="Cambria" panose="02040503050406030204" pitchFamily="18" charset="0"/>
                <a:cs typeface="Vani" panose="020B0502040204020203" pitchFamily="34" charset="0"/>
              </a:rPr>
              <a:t>ใช้แชทบอทในการประกาศคะแนนสอบใช้แชทบอท</a:t>
            </a:r>
            <a:endParaRPr lang="en-US" sz="3600" b="1" spc="0" dirty="0">
              <a:solidFill>
                <a:srgbClr val="C19859">
                  <a:lumMod val="50000"/>
                </a:srgbClr>
              </a:solidFill>
              <a:latin typeface="Cambria" panose="02040503050406030204" pitchFamily="18" charset="0"/>
              <a:cs typeface="Vani" panose="020B0502040204020203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E01174A2-5C5D-4784-9921-044E9E795B0D}" type="slidenum">
              <a:rPr lang="en-US">
                <a:latin typeface="Times New Roman" pitchFamily="18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B156A8-5D28-4335-A289-5C5F0078C7AD}"/>
              </a:ext>
            </a:extLst>
          </p:cNvPr>
          <p:cNvSpPr/>
          <p:nvPr/>
        </p:nvSpPr>
        <p:spPr>
          <a:xfrm>
            <a:off x="1703512" y="3252004"/>
            <a:ext cx="1296144" cy="544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sz="2400" dirty="0">
                <a:solidFill>
                  <a:sysClr val="windowText" lastClr="000000"/>
                </a:solidFill>
                <a:latin typeface="Arial"/>
                <a:cs typeface="Cordia New" panose="020B0304020202020204" pitchFamily="34" charset="-34"/>
              </a:rPr>
              <a:t>นักศึกษา</a:t>
            </a:r>
            <a:endParaRPr lang="en-US" sz="2400" dirty="0">
              <a:solidFill>
                <a:sysClr val="windowText" lastClr="000000"/>
              </a:solidFill>
              <a:latin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B855B35-6D42-4F1D-90CC-635510A3F3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3296640"/>
            <a:ext cx="1193220" cy="696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A480FC-CAC5-47B6-ACC7-85B8F2815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1464682"/>
            <a:ext cx="5256584" cy="466389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E3E4F7B-4988-40EF-A5FA-3E0C48A4CB90}"/>
              </a:ext>
            </a:extLst>
          </p:cNvPr>
          <p:cNvSpPr/>
          <p:nvPr/>
        </p:nvSpPr>
        <p:spPr>
          <a:xfrm>
            <a:off x="8762246" y="1596955"/>
            <a:ext cx="45719" cy="4320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white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30932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91544" y="44624"/>
            <a:ext cx="7772400" cy="2160240"/>
          </a:xfrm>
        </p:spPr>
        <p:txBody>
          <a:bodyPr/>
          <a:lstStyle/>
          <a:p>
            <a:pPr algn="ctr">
              <a:defRPr/>
            </a:pPr>
            <a:r>
              <a:rPr lang="th-TH" sz="9400" dirty="0">
                <a:solidFill>
                  <a:srgbClr val="800080"/>
                </a:solidFill>
              </a:rPr>
              <a:t>การ์ดสุ่มโชค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E01174A2-5C5D-4784-9921-044E9E795B0D}" type="slidenum">
              <a:rPr lang="en-US">
                <a:latin typeface="Times New Roman" pitchFamily="18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>
              <a:latin typeface="Times New Roman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5B63D9-465A-4411-975F-911212F9A5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352" y="2119194"/>
            <a:ext cx="5966977" cy="3254022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6EAFB74-648E-4E9A-9078-4A02BB4395E2}"/>
              </a:ext>
            </a:extLst>
          </p:cNvPr>
          <p:cNvCxnSpPr/>
          <p:nvPr/>
        </p:nvCxnSpPr>
        <p:spPr>
          <a:xfrm>
            <a:off x="7464152" y="6093296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8E18F9-EFFD-4E66-8D62-BB95D5BE90A8}"/>
              </a:ext>
            </a:extLst>
          </p:cNvPr>
          <p:cNvCxnSpPr/>
          <p:nvPr/>
        </p:nvCxnSpPr>
        <p:spPr>
          <a:xfrm>
            <a:off x="10056440" y="5949280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2096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IOT</a:t>
            </a:r>
          </a:p>
        </p:txBody>
      </p:sp>
      <p:pic>
        <p:nvPicPr>
          <p:cNvPr id="5" name="[NEWS] ゲーム感覚の農業ロボット 'Farmbot Genesis'">
            <a:hlinkClick r:id="" action="ppaction://media"/>
            <a:extLst>
              <a:ext uri="{FF2B5EF4-FFF2-40B4-BE49-F238E27FC236}">
                <a16:creationId xmlns:a16="http://schemas.microsoft.com/office/drawing/2014/main" id="{42A603EF-EC5E-4499-99E4-FFB2773FC74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47065" y="1178492"/>
            <a:ext cx="7985550" cy="4491872"/>
          </a:xfrm>
        </p:spPr>
      </p:pic>
    </p:spTree>
    <p:extLst>
      <p:ext uri="{BB962C8B-B14F-4D97-AF65-F5344CB8AC3E}">
        <p14:creationId xmlns:p14="http://schemas.microsoft.com/office/powerpoint/2010/main" val="104300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31FF999-9181-41BD-B8FE-891A7C9469AE}"/>
              </a:ext>
            </a:extLst>
          </p:cNvPr>
          <p:cNvCxnSpPr/>
          <p:nvPr/>
        </p:nvCxnSpPr>
        <p:spPr>
          <a:xfrm>
            <a:off x="7464152" y="5841876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8D10CE6-62F8-487B-BC36-4488F109CD35}"/>
              </a:ext>
            </a:extLst>
          </p:cNvPr>
          <p:cNvCxnSpPr/>
          <p:nvPr/>
        </p:nvCxnSpPr>
        <p:spPr>
          <a:xfrm>
            <a:off x="10056440" y="5697860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 descr="C:\Users\Zagur\AppData\Local\Microsoft\Windows\INetCache\Content.Word\ตั๋วหนังมูลค่า 150 บาท.JPG">
            <a:extLst>
              <a:ext uri="{FF2B5EF4-FFF2-40B4-BE49-F238E27FC236}">
                <a16:creationId xmlns:a16="http://schemas.microsoft.com/office/drawing/2014/main" id="{20F944E6-E3D7-46C1-8A0B-35CF34DE365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811" y="1308032"/>
            <a:ext cx="1699260" cy="2446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Picture 53" descr="C:\Users\Zagur\AppData\Local\Microsoft\Windows\INetCache\Content.Word\กินลูกชิ้นฟรี 40 บาท.JPG">
            <a:extLst>
              <a:ext uri="{FF2B5EF4-FFF2-40B4-BE49-F238E27FC236}">
                <a16:creationId xmlns:a16="http://schemas.microsoft.com/office/drawing/2014/main" id="{C8C18DF9-E66E-44EB-AA8B-8352D1F1D93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027" y="1308032"/>
            <a:ext cx="1686560" cy="2446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Picture 62" descr="C:\Users\Zagur\AppData\Local\Microsoft\Windows\INetCache\Content.Word\ฟรีข้าวใต้ตึกเคมี 1 จาน.JPG">
            <a:extLst>
              <a:ext uri="{FF2B5EF4-FFF2-40B4-BE49-F238E27FC236}">
                <a16:creationId xmlns:a16="http://schemas.microsoft.com/office/drawing/2014/main" id="{CB7A3E2F-B67F-4923-BE7D-77A25326ADD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867" y="1308032"/>
            <a:ext cx="1686560" cy="2446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66F36746-5E9B-4CA3-A8ED-A26C45398234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460" y="1308032"/>
            <a:ext cx="1656184" cy="24460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5D8F283F-C26A-4BF1-A658-38EF8AD2CF35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49" y="3933058"/>
            <a:ext cx="1720823" cy="2413363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226D46D7-594C-43B4-8A5B-4C3124944B6A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027" y="3933057"/>
            <a:ext cx="1694892" cy="2413363"/>
          </a:xfrm>
          <a:prstGeom prst="rect">
            <a:avLst/>
          </a:prstGeom>
        </p:spPr>
      </p:pic>
      <p:pic>
        <p:nvPicPr>
          <p:cNvPr id="81" name="Picture 80" descr="C:\Users\Zagur\AppData\Local\Microsoft\Windows\INetCache\Content.Word\การ์ดโลกสวย.JPG">
            <a:extLst>
              <a:ext uri="{FF2B5EF4-FFF2-40B4-BE49-F238E27FC236}">
                <a16:creationId xmlns:a16="http://schemas.microsoft.com/office/drawing/2014/main" id="{04143651-C324-40D0-A934-FFE3053AA976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201" y="3933057"/>
            <a:ext cx="1689485" cy="2413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Picture 81" descr="C:\Users\Zagur\AppData\Local\Microsoft\Windows\INetCache\Content.Word\99.jpg">
            <a:extLst>
              <a:ext uri="{FF2B5EF4-FFF2-40B4-BE49-F238E27FC236}">
                <a16:creationId xmlns:a16="http://schemas.microsoft.com/office/drawing/2014/main" id="{63FA877C-FF92-45BE-8729-9C7104E1BFB8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460" y="3933057"/>
            <a:ext cx="1656184" cy="2413363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Rectangle 2">
            <a:extLst>
              <a:ext uri="{FF2B5EF4-FFF2-40B4-BE49-F238E27FC236}">
                <a16:creationId xmlns:a16="http://schemas.microsoft.com/office/drawing/2014/main" id="{F6C07AC0-13EC-4D97-ABC2-F6C307203A71}"/>
              </a:ext>
            </a:extLst>
          </p:cNvPr>
          <p:cNvSpPr txBox="1">
            <a:spLocks noChangeArrowheads="1"/>
          </p:cNvSpPr>
          <p:nvPr/>
        </p:nvSpPr>
        <p:spPr>
          <a:xfrm>
            <a:off x="1991544" y="-243408"/>
            <a:ext cx="77724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6600" b="1" u="sng" dirty="0">
                <a:solidFill>
                  <a:prstClr val="black"/>
                </a:solidFill>
                <a:latin typeface="Arial"/>
                <a:cs typeface="Cordia New" panose="020B0304020202020204" pitchFamily="34" charset="-34"/>
              </a:rPr>
              <a:t>การ์ดสุ่ม</a:t>
            </a:r>
            <a:r>
              <a:rPr lang="th-TH" sz="6600" u="sng" dirty="0">
                <a:solidFill>
                  <a:srgbClr val="4E8542">
                    <a:lumMod val="60000"/>
                    <a:lumOff val="40000"/>
                  </a:srgbClr>
                </a:solidFill>
                <a:latin typeface="Arial"/>
                <a:cs typeface="Cordia New" panose="020B0304020202020204" pitchFamily="34" charset="-34"/>
              </a:rPr>
              <a:t>โชคดี</a:t>
            </a:r>
          </a:p>
        </p:txBody>
      </p:sp>
    </p:spTree>
    <p:extLst>
      <p:ext uri="{BB962C8B-B14F-4D97-AF65-F5344CB8AC3E}">
        <p14:creationId xmlns:p14="http://schemas.microsoft.com/office/powerpoint/2010/main" val="701290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31FF999-9181-41BD-B8FE-891A7C9469AE}"/>
              </a:ext>
            </a:extLst>
          </p:cNvPr>
          <p:cNvCxnSpPr/>
          <p:nvPr/>
        </p:nvCxnSpPr>
        <p:spPr>
          <a:xfrm>
            <a:off x="7680176" y="6196662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8D10CE6-62F8-487B-BC36-4488F109CD35}"/>
              </a:ext>
            </a:extLst>
          </p:cNvPr>
          <p:cNvCxnSpPr/>
          <p:nvPr/>
        </p:nvCxnSpPr>
        <p:spPr>
          <a:xfrm>
            <a:off x="10272464" y="6052646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2">
            <a:extLst>
              <a:ext uri="{FF2B5EF4-FFF2-40B4-BE49-F238E27FC236}">
                <a16:creationId xmlns:a16="http://schemas.microsoft.com/office/drawing/2014/main" id="{F6C07AC0-13EC-4D97-ABC2-F6C307203A71}"/>
              </a:ext>
            </a:extLst>
          </p:cNvPr>
          <p:cNvSpPr txBox="1">
            <a:spLocks noChangeArrowheads="1"/>
          </p:cNvSpPr>
          <p:nvPr/>
        </p:nvSpPr>
        <p:spPr>
          <a:xfrm>
            <a:off x="1991544" y="116632"/>
            <a:ext cx="77724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6600" b="1" u="sng" dirty="0">
                <a:solidFill>
                  <a:prstClr val="black"/>
                </a:solidFill>
                <a:latin typeface="Arial"/>
                <a:cs typeface="Cordia New" panose="020B0304020202020204" pitchFamily="34" charset="-34"/>
              </a:rPr>
              <a:t>การ์ดสุ่ม</a:t>
            </a:r>
            <a:r>
              <a:rPr lang="th-TH" sz="6600" b="1" u="sng" dirty="0">
                <a:solidFill>
                  <a:srgbClr val="FF0000"/>
                </a:solidFill>
                <a:latin typeface="Arial"/>
                <a:cs typeface="Cordia New" panose="020B0304020202020204" pitchFamily="34" charset="-34"/>
              </a:rPr>
              <a:t>ร้าย</a:t>
            </a:r>
            <a:endParaRPr lang="th-TH" sz="6600" u="sng" dirty="0">
              <a:solidFill>
                <a:srgbClr val="FF0000"/>
              </a:solidFill>
              <a:latin typeface="Arial"/>
              <a:cs typeface="Cordia New" panose="020B0304020202020204" pitchFamily="34" charset="-34"/>
            </a:endParaRPr>
          </a:p>
        </p:txBody>
      </p:sp>
      <p:pic>
        <p:nvPicPr>
          <p:cNvPr id="13" name="Picture 12" descr="C:\Users\Zagur\AppData\Local\Microsoft\Windows\INetCache\Content.Word\dance.jpg">
            <a:extLst>
              <a:ext uri="{FF2B5EF4-FFF2-40B4-BE49-F238E27FC236}">
                <a16:creationId xmlns:a16="http://schemas.microsoft.com/office/drawing/2014/main" id="{A3CE19D4-2266-4574-93E0-54F3DD21431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33" y="2363983"/>
            <a:ext cx="1845945" cy="2674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C:\Users\Zagur\AppData\Local\Microsoft\Windows\INetCache\Content.Word\exercisemybrain.jpg">
            <a:extLst>
              <a:ext uri="{FF2B5EF4-FFF2-40B4-BE49-F238E27FC236}">
                <a16:creationId xmlns:a16="http://schemas.microsoft.com/office/drawing/2014/main" id="{54CBA158-8A64-43AD-BF34-E4694EFA278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457" y="2390149"/>
            <a:ext cx="1863408" cy="2674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C:\Users\Zagur\AppData\Local\Microsoft\Windows\INetCache\Content.Word\JoeInoue.jpg">
            <a:extLst>
              <a:ext uri="{FF2B5EF4-FFF2-40B4-BE49-F238E27FC236}">
                <a16:creationId xmlns:a16="http://schemas.microsoft.com/office/drawing/2014/main" id="{049B9884-4362-49D4-9C44-D6F386F0217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136" y="2405073"/>
            <a:ext cx="1863408" cy="265969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01160EA-1DCE-480F-8B75-4E23A5ADAB47}"/>
              </a:ext>
            </a:extLst>
          </p:cNvPr>
          <p:cNvCxnSpPr/>
          <p:nvPr/>
        </p:nvCxnSpPr>
        <p:spPr>
          <a:xfrm>
            <a:off x="1847528" y="1628800"/>
            <a:ext cx="8424936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62528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31FF999-9181-41BD-B8FE-891A7C9469AE}"/>
              </a:ext>
            </a:extLst>
          </p:cNvPr>
          <p:cNvCxnSpPr/>
          <p:nvPr/>
        </p:nvCxnSpPr>
        <p:spPr>
          <a:xfrm>
            <a:off x="7680176" y="6196662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8D10CE6-62F8-487B-BC36-4488F109CD35}"/>
              </a:ext>
            </a:extLst>
          </p:cNvPr>
          <p:cNvCxnSpPr/>
          <p:nvPr/>
        </p:nvCxnSpPr>
        <p:spPr>
          <a:xfrm>
            <a:off x="10272464" y="6052646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2">
            <a:extLst>
              <a:ext uri="{FF2B5EF4-FFF2-40B4-BE49-F238E27FC236}">
                <a16:creationId xmlns:a16="http://schemas.microsoft.com/office/drawing/2014/main" id="{F6C07AC0-13EC-4D97-ABC2-F6C307203A71}"/>
              </a:ext>
            </a:extLst>
          </p:cNvPr>
          <p:cNvSpPr txBox="1">
            <a:spLocks noChangeArrowheads="1"/>
          </p:cNvSpPr>
          <p:nvPr/>
        </p:nvSpPr>
        <p:spPr>
          <a:xfrm>
            <a:off x="1991544" y="116632"/>
            <a:ext cx="77724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6600" b="1" u="sng" dirty="0">
                <a:solidFill>
                  <a:prstClr val="black"/>
                </a:solidFill>
                <a:latin typeface="Arial"/>
                <a:cs typeface="Cordia New" panose="020B0304020202020204" pitchFamily="34" charset="-34"/>
              </a:rPr>
              <a:t>การ์ดสุ่ม</a:t>
            </a:r>
            <a:r>
              <a:rPr lang="th-TH" sz="7200" b="1" u="sng" dirty="0">
                <a:solidFill>
                  <a:srgbClr val="7030A0"/>
                </a:solidFill>
                <a:latin typeface="Arial"/>
                <a:cs typeface="Cordia New" panose="020B0304020202020204" pitchFamily="34" charset="-34"/>
              </a:rPr>
              <a:t>กลั่นแกล้ง</a:t>
            </a:r>
            <a:endParaRPr lang="th-TH" sz="6600" u="sng" dirty="0">
              <a:solidFill>
                <a:srgbClr val="7030A0"/>
              </a:solidFill>
              <a:latin typeface="Arial"/>
              <a:cs typeface="Cordia New" panose="020B0304020202020204" pitchFamily="34" charset="-34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01160EA-1DCE-480F-8B75-4E23A5ADAB47}"/>
              </a:ext>
            </a:extLst>
          </p:cNvPr>
          <p:cNvCxnSpPr/>
          <p:nvPr/>
        </p:nvCxnSpPr>
        <p:spPr>
          <a:xfrm>
            <a:off x="1847528" y="1628800"/>
            <a:ext cx="8424936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C:\Users\Zagur\AppData\Local\Microsoft\Windows\INetCache\Content.Word\77.jpg">
            <a:extLst>
              <a:ext uri="{FF2B5EF4-FFF2-40B4-BE49-F238E27FC236}">
                <a16:creationId xmlns:a16="http://schemas.microsoft.com/office/drawing/2014/main" id="{F1A5D6BF-FE3E-40C9-B9EE-C5F535BD513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672" y="2371734"/>
            <a:ext cx="1859280" cy="2693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526A03A-A3FE-423C-A378-C7A860326B6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2366970"/>
            <a:ext cx="1865630" cy="270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2627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31FF999-9181-41BD-B8FE-891A7C9469AE}"/>
              </a:ext>
            </a:extLst>
          </p:cNvPr>
          <p:cNvCxnSpPr/>
          <p:nvPr/>
        </p:nvCxnSpPr>
        <p:spPr>
          <a:xfrm>
            <a:off x="7680176" y="6196662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8D10CE6-62F8-487B-BC36-4488F109CD35}"/>
              </a:ext>
            </a:extLst>
          </p:cNvPr>
          <p:cNvCxnSpPr/>
          <p:nvPr/>
        </p:nvCxnSpPr>
        <p:spPr>
          <a:xfrm>
            <a:off x="10272464" y="6052646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2">
            <a:extLst>
              <a:ext uri="{FF2B5EF4-FFF2-40B4-BE49-F238E27FC236}">
                <a16:creationId xmlns:a16="http://schemas.microsoft.com/office/drawing/2014/main" id="{F6C07AC0-13EC-4D97-ABC2-F6C307203A71}"/>
              </a:ext>
            </a:extLst>
          </p:cNvPr>
          <p:cNvSpPr txBox="1">
            <a:spLocks noChangeArrowheads="1"/>
          </p:cNvSpPr>
          <p:nvPr/>
        </p:nvSpPr>
        <p:spPr>
          <a:xfrm>
            <a:off x="1991544" y="116632"/>
            <a:ext cx="77724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6600" b="1" u="sng" dirty="0">
                <a:solidFill>
                  <a:prstClr val="black"/>
                </a:solidFill>
                <a:latin typeface="Arial"/>
                <a:cs typeface="Cordia New" panose="020B0304020202020204" pitchFamily="34" charset="-34"/>
              </a:rPr>
              <a:t>ตัวอย่างการใช้การ์ด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01160EA-1DCE-480F-8B75-4E23A5ADAB47}"/>
              </a:ext>
            </a:extLst>
          </p:cNvPr>
          <p:cNvCxnSpPr/>
          <p:nvPr/>
        </p:nvCxnSpPr>
        <p:spPr>
          <a:xfrm>
            <a:off x="1847528" y="1628800"/>
            <a:ext cx="8424936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C:\Users\Zagur\AppData\Local\Microsoft\Windows\INetCache\Content.Word\IMG_2939.jpg">
            <a:extLst>
              <a:ext uri="{FF2B5EF4-FFF2-40B4-BE49-F238E27FC236}">
                <a16:creationId xmlns:a16="http://schemas.microsoft.com/office/drawing/2014/main" id="{9B59A99F-C023-42E6-9C25-D26561E1FE3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854" y="1921524"/>
            <a:ext cx="5097780" cy="3823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3642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31FF999-9181-41BD-B8FE-891A7C9469AE}"/>
              </a:ext>
            </a:extLst>
          </p:cNvPr>
          <p:cNvCxnSpPr/>
          <p:nvPr/>
        </p:nvCxnSpPr>
        <p:spPr>
          <a:xfrm>
            <a:off x="7680176" y="6381328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8D10CE6-62F8-487B-BC36-4488F109CD35}"/>
              </a:ext>
            </a:extLst>
          </p:cNvPr>
          <p:cNvCxnSpPr/>
          <p:nvPr/>
        </p:nvCxnSpPr>
        <p:spPr>
          <a:xfrm>
            <a:off x="10272464" y="6052646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2">
            <a:extLst>
              <a:ext uri="{FF2B5EF4-FFF2-40B4-BE49-F238E27FC236}">
                <a16:creationId xmlns:a16="http://schemas.microsoft.com/office/drawing/2014/main" id="{F6C07AC0-13EC-4D97-ABC2-F6C307203A71}"/>
              </a:ext>
            </a:extLst>
          </p:cNvPr>
          <p:cNvSpPr txBox="1">
            <a:spLocks noChangeArrowheads="1"/>
          </p:cNvSpPr>
          <p:nvPr/>
        </p:nvSpPr>
        <p:spPr>
          <a:xfrm>
            <a:off x="1991544" y="-99392"/>
            <a:ext cx="77724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6600" dirty="0">
                <a:solidFill>
                  <a:schemeClr val="tx1"/>
                </a:solidFill>
              </a:rPr>
              <a:t>ภาพกิจกรรม</a:t>
            </a:r>
            <a:endParaRPr lang="th-TH" sz="6600" b="1" u="sng" dirty="0">
              <a:solidFill>
                <a:schemeClr val="tx1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01160EA-1DCE-480F-8B75-4E23A5ADAB47}"/>
              </a:ext>
            </a:extLst>
          </p:cNvPr>
          <p:cNvCxnSpPr/>
          <p:nvPr/>
        </p:nvCxnSpPr>
        <p:spPr>
          <a:xfrm>
            <a:off x="1847528" y="1340768"/>
            <a:ext cx="8424936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C:\Users\Zagur\AppData\Local\Microsoft\Windows\INetCache\Content.Word\IMG_3085.jpg">
            <a:extLst>
              <a:ext uri="{FF2B5EF4-FFF2-40B4-BE49-F238E27FC236}">
                <a16:creationId xmlns:a16="http://schemas.microsoft.com/office/drawing/2014/main" id="{8CEC40F5-4D25-402A-ABEB-D5D4792086B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413" y="1622646"/>
            <a:ext cx="8260662" cy="45943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8099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31FF999-9181-41BD-B8FE-891A7C9469AE}"/>
              </a:ext>
            </a:extLst>
          </p:cNvPr>
          <p:cNvCxnSpPr/>
          <p:nvPr/>
        </p:nvCxnSpPr>
        <p:spPr>
          <a:xfrm>
            <a:off x="7680176" y="6381328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8D10CE6-62F8-487B-BC36-4488F109CD35}"/>
              </a:ext>
            </a:extLst>
          </p:cNvPr>
          <p:cNvCxnSpPr/>
          <p:nvPr/>
        </p:nvCxnSpPr>
        <p:spPr>
          <a:xfrm>
            <a:off x="10272464" y="6052646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2">
            <a:extLst>
              <a:ext uri="{FF2B5EF4-FFF2-40B4-BE49-F238E27FC236}">
                <a16:creationId xmlns:a16="http://schemas.microsoft.com/office/drawing/2014/main" id="{F6C07AC0-13EC-4D97-ABC2-F6C307203A71}"/>
              </a:ext>
            </a:extLst>
          </p:cNvPr>
          <p:cNvSpPr txBox="1">
            <a:spLocks noChangeArrowheads="1"/>
          </p:cNvSpPr>
          <p:nvPr/>
        </p:nvSpPr>
        <p:spPr>
          <a:xfrm>
            <a:off x="1991544" y="-99392"/>
            <a:ext cx="77724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6600" dirty="0">
                <a:solidFill>
                  <a:schemeClr val="tx1"/>
                </a:solidFill>
              </a:rPr>
              <a:t>ภาพกิจกรรม</a:t>
            </a:r>
            <a:endParaRPr lang="th-TH" sz="6600" b="1" u="sng" dirty="0">
              <a:solidFill>
                <a:schemeClr val="tx1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01160EA-1DCE-480F-8B75-4E23A5ADAB47}"/>
              </a:ext>
            </a:extLst>
          </p:cNvPr>
          <p:cNvCxnSpPr/>
          <p:nvPr/>
        </p:nvCxnSpPr>
        <p:spPr>
          <a:xfrm>
            <a:off x="1847528" y="1340768"/>
            <a:ext cx="8424936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C:\Users\Zagur\AppData\Local\Microsoft\Windows\INetCache\Content.Word\16735627_10208898131870826_918215087_o.jpg">
            <a:extLst>
              <a:ext uri="{FF2B5EF4-FFF2-40B4-BE49-F238E27FC236}">
                <a16:creationId xmlns:a16="http://schemas.microsoft.com/office/drawing/2014/main" id="{F7FA14AF-B530-456E-A235-4A275D891C4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1594946"/>
            <a:ext cx="5943600" cy="4457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26984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31FF999-9181-41BD-B8FE-891A7C9469AE}"/>
              </a:ext>
            </a:extLst>
          </p:cNvPr>
          <p:cNvCxnSpPr/>
          <p:nvPr/>
        </p:nvCxnSpPr>
        <p:spPr>
          <a:xfrm>
            <a:off x="7680176" y="6381328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8D10CE6-62F8-487B-BC36-4488F109CD35}"/>
              </a:ext>
            </a:extLst>
          </p:cNvPr>
          <p:cNvCxnSpPr/>
          <p:nvPr/>
        </p:nvCxnSpPr>
        <p:spPr>
          <a:xfrm>
            <a:off x="10272464" y="6052646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2">
            <a:extLst>
              <a:ext uri="{FF2B5EF4-FFF2-40B4-BE49-F238E27FC236}">
                <a16:creationId xmlns:a16="http://schemas.microsoft.com/office/drawing/2014/main" id="{F6C07AC0-13EC-4D97-ABC2-F6C307203A71}"/>
              </a:ext>
            </a:extLst>
          </p:cNvPr>
          <p:cNvSpPr txBox="1">
            <a:spLocks noChangeArrowheads="1"/>
          </p:cNvSpPr>
          <p:nvPr/>
        </p:nvSpPr>
        <p:spPr>
          <a:xfrm>
            <a:off x="1991544" y="-99392"/>
            <a:ext cx="77724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6600" dirty="0">
                <a:solidFill>
                  <a:schemeClr val="tx1"/>
                </a:solidFill>
              </a:rPr>
              <a:t>ภาพกิจกรรม</a:t>
            </a:r>
            <a:endParaRPr lang="th-TH" sz="6600" b="1" u="sng" dirty="0">
              <a:solidFill>
                <a:schemeClr val="tx1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01160EA-1DCE-480F-8B75-4E23A5ADAB47}"/>
              </a:ext>
            </a:extLst>
          </p:cNvPr>
          <p:cNvCxnSpPr/>
          <p:nvPr/>
        </p:nvCxnSpPr>
        <p:spPr>
          <a:xfrm>
            <a:off x="1847528" y="1340768"/>
            <a:ext cx="8424936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C:\Users\Zagur\AppData\Local\Microsoft\Windows\INetCache\Content.Word\16763708_10208898131550818_1583800714_o.jpg">
            <a:extLst>
              <a:ext uri="{FF2B5EF4-FFF2-40B4-BE49-F238E27FC236}">
                <a16:creationId xmlns:a16="http://schemas.microsoft.com/office/drawing/2014/main" id="{020E9C42-CD6C-4B62-8CA2-E9082C1F02A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276" y="1467440"/>
            <a:ext cx="3901440" cy="5201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7428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31FF999-9181-41BD-B8FE-891A7C9469AE}"/>
              </a:ext>
            </a:extLst>
          </p:cNvPr>
          <p:cNvCxnSpPr/>
          <p:nvPr/>
        </p:nvCxnSpPr>
        <p:spPr>
          <a:xfrm>
            <a:off x="7680176" y="6381328"/>
            <a:ext cx="2808312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8D10CE6-62F8-487B-BC36-4488F109CD35}"/>
              </a:ext>
            </a:extLst>
          </p:cNvPr>
          <p:cNvCxnSpPr/>
          <p:nvPr/>
        </p:nvCxnSpPr>
        <p:spPr>
          <a:xfrm>
            <a:off x="10272464" y="6052646"/>
            <a:ext cx="0" cy="616714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2">
            <a:extLst>
              <a:ext uri="{FF2B5EF4-FFF2-40B4-BE49-F238E27FC236}">
                <a16:creationId xmlns:a16="http://schemas.microsoft.com/office/drawing/2014/main" id="{F6C07AC0-13EC-4D97-ABC2-F6C307203A71}"/>
              </a:ext>
            </a:extLst>
          </p:cNvPr>
          <p:cNvSpPr txBox="1">
            <a:spLocks noChangeArrowheads="1"/>
          </p:cNvSpPr>
          <p:nvPr/>
        </p:nvSpPr>
        <p:spPr>
          <a:xfrm>
            <a:off x="1991544" y="-99392"/>
            <a:ext cx="77724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th-TH" sz="6600" dirty="0">
                <a:solidFill>
                  <a:schemeClr val="tx1"/>
                </a:solidFill>
              </a:rPr>
              <a:t>ภาพกิจกรรม</a:t>
            </a:r>
            <a:endParaRPr lang="th-TH" sz="6600" b="1" u="sng" dirty="0">
              <a:solidFill>
                <a:schemeClr val="tx1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01160EA-1DCE-480F-8B75-4E23A5ADAB47}"/>
              </a:ext>
            </a:extLst>
          </p:cNvPr>
          <p:cNvCxnSpPr/>
          <p:nvPr/>
        </p:nvCxnSpPr>
        <p:spPr>
          <a:xfrm>
            <a:off x="1847528" y="1340768"/>
            <a:ext cx="8424936" cy="0"/>
          </a:xfrm>
          <a:prstGeom prst="lin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C:\Users\Zagur\AppData\Local\Microsoft\Windows\INetCache\Content.Word\16586490_10208850959771553_1237696073_o.jpg">
            <a:extLst>
              <a:ext uri="{FF2B5EF4-FFF2-40B4-BE49-F238E27FC236}">
                <a16:creationId xmlns:a16="http://schemas.microsoft.com/office/drawing/2014/main" id="{1F1C453B-A527-4447-978A-72BC4507A79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584" y="1557610"/>
            <a:ext cx="3830320" cy="5111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73601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6" descr="ผลการค้นหารูปภาพสำหรับ Ai trancedent">
            <a:extLst>
              <a:ext uri="{FF2B5EF4-FFF2-40B4-BE49-F238E27FC236}">
                <a16:creationId xmlns:a16="http://schemas.microsoft.com/office/drawing/2014/main" id="{BF7511D4-7DB7-40E4-9187-2C68DC31BB7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957513" y="1466850"/>
            <a:ext cx="6276975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ABA97D0-4E25-4356-B3DD-B532E72985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1852" y="202537"/>
            <a:ext cx="9120680" cy="6454353"/>
          </a:xfrm>
        </p:spPr>
      </p:pic>
    </p:spTree>
    <p:extLst>
      <p:ext uri="{BB962C8B-B14F-4D97-AF65-F5344CB8AC3E}">
        <p14:creationId xmlns:p14="http://schemas.microsoft.com/office/powerpoint/2010/main" val="12011281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6" descr="ผลการค้นหารูปภาพสำหรับ Ai trancedent">
            <a:extLst>
              <a:ext uri="{FF2B5EF4-FFF2-40B4-BE49-F238E27FC236}">
                <a16:creationId xmlns:a16="http://schemas.microsoft.com/office/drawing/2014/main" id="{BF7511D4-7DB7-40E4-9187-2C68DC31BB7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957513" y="1466850"/>
            <a:ext cx="6276975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140E29-408E-410A-AAE4-0D1F299FB0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8384" y="153385"/>
            <a:ext cx="9154425" cy="6478233"/>
          </a:xfrm>
        </p:spPr>
      </p:pic>
    </p:spTree>
    <p:extLst>
      <p:ext uri="{BB962C8B-B14F-4D97-AF65-F5344CB8AC3E}">
        <p14:creationId xmlns:p14="http://schemas.microsoft.com/office/powerpoint/2010/main" val="3908611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SOFTWARE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738" y="1278214"/>
            <a:ext cx="7315200" cy="4292046"/>
          </a:xfrm>
        </p:spPr>
      </p:pic>
    </p:spTree>
    <p:extLst>
      <p:ext uri="{BB962C8B-B14F-4D97-AF65-F5344CB8AC3E}">
        <p14:creationId xmlns:p14="http://schemas.microsoft.com/office/powerpoint/2010/main" val="12904723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CAF99-9BBC-4FE8-8C9B-44A698534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28" y="1096127"/>
            <a:ext cx="3460099" cy="4601183"/>
          </a:xfrm>
        </p:spPr>
        <p:txBody>
          <a:bodyPr/>
          <a:lstStyle/>
          <a:p>
            <a:r>
              <a:rPr lang="th-TH" b="1" dirty="0"/>
              <a:t>เพจ</a:t>
            </a:r>
            <a:r>
              <a:rPr lang="en-US" b="1" dirty="0"/>
              <a:t>: </a:t>
            </a:r>
            <a:r>
              <a:rPr lang="th-TH" b="1" u="sng" dirty="0"/>
              <a:t>วิทยาการคอมพิวเตอร์</a:t>
            </a:r>
            <a:r>
              <a:rPr lang="th-TH" b="1" dirty="0"/>
              <a:t> มหาวิทยาลัยอุบลราชธานี</a:t>
            </a:r>
            <a:br>
              <a:rPr lang="en-US" dirty="0"/>
            </a:br>
            <a:br>
              <a:rPr lang="th-TH" dirty="0"/>
            </a:br>
            <a:r>
              <a:rPr lang="en-US" b="1" dirty="0"/>
              <a:t>www.facebook.com/ComputerScienceUBU/</a:t>
            </a:r>
            <a:br>
              <a:rPr lang="en-US" dirty="0"/>
            </a:b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3B3833B-DEE5-475F-B82A-23F57A000B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91195" y="531813"/>
            <a:ext cx="6002915" cy="6002915"/>
          </a:xfrm>
        </p:spPr>
      </p:pic>
    </p:spTree>
    <p:extLst>
      <p:ext uri="{BB962C8B-B14F-4D97-AF65-F5344CB8AC3E}">
        <p14:creationId xmlns:p14="http://schemas.microsoft.com/office/powerpoint/2010/main" val="1627057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IOT SOFTWARE</a:t>
            </a:r>
          </a:p>
        </p:txBody>
      </p:sp>
      <p:pic>
        <p:nvPicPr>
          <p:cNvPr id="1026" name="Picture 2" descr="ในภาพอาจจะมี รถยนต์ และ สถานที่กลางแจ้ง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338" y="1052512"/>
            <a:ext cx="6858000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868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IOT </a:t>
            </a:r>
            <a:br>
              <a:rPr lang="th-TH" dirty="0"/>
            </a:br>
            <a:r>
              <a:rPr lang="en-US" dirty="0"/>
              <a:t>Mobile App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358" y="141705"/>
            <a:ext cx="7323758" cy="6326808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50931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Face Recognitions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637" y="422839"/>
            <a:ext cx="6003178" cy="6003178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77486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Face Recognitions</a:t>
            </a:r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7" t="9754" r="23959" b="30822"/>
          <a:stretch/>
        </p:blipFill>
        <p:spPr bwMode="auto">
          <a:xfrm>
            <a:off x="3724977" y="810780"/>
            <a:ext cx="8064438" cy="5301262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97244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dirty="0"/>
              <a:t>หุ่นยนต์ทอดไข่ </a:t>
            </a:r>
            <a:br>
              <a:rPr lang="en-US" dirty="0"/>
            </a:br>
            <a:r>
              <a:rPr lang="en-US" dirty="0"/>
              <a:t>CPF</a:t>
            </a:r>
          </a:p>
        </p:txBody>
      </p:sp>
      <p:pic>
        <p:nvPicPr>
          <p:cNvPr id="5" name="หุ่นยนต์ทอดไข่">
            <a:hlinkClick r:id="" action="ppaction://media"/>
            <a:extLst>
              <a:ext uri="{FF2B5EF4-FFF2-40B4-BE49-F238E27FC236}">
                <a16:creationId xmlns:a16="http://schemas.microsoft.com/office/drawing/2014/main" id="{2232CCCE-FC12-4686-BDF9-CEB0279FFD2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66898" y="1215917"/>
            <a:ext cx="8207488" cy="4616712"/>
          </a:xfrm>
        </p:spPr>
      </p:pic>
    </p:spTree>
    <p:extLst>
      <p:ext uri="{BB962C8B-B14F-4D97-AF65-F5344CB8AC3E}">
        <p14:creationId xmlns:p14="http://schemas.microsoft.com/office/powerpoint/2010/main" val="322773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/>
              <a:t>ระบายสีภาพถ่ายขาวดำให้กลับเป็นภาพสีได้ราวกับฝีมือแต่งภาพของมนุษย์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5E95A4-A02F-4294-8440-28E8C59A1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1790" y="6027804"/>
            <a:ext cx="6195598" cy="397764"/>
          </a:xfrm>
        </p:spPr>
        <p:txBody>
          <a:bodyPr/>
          <a:lstStyle/>
          <a:p>
            <a:r>
              <a:rPr lang="en-US" dirty="0"/>
              <a:t>http://demos.algorithmia.com/colorize-photos/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AF3B06-7A2B-411C-82DC-604B70DAE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860" y="725151"/>
            <a:ext cx="6195597" cy="50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8150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Clarity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576</TotalTime>
  <Words>256</Words>
  <Application>Microsoft Office PowerPoint</Application>
  <PresentationFormat>Widescreen</PresentationFormat>
  <Paragraphs>51</Paragraphs>
  <Slides>30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Arial</vt:lpstr>
      <vt:lpstr>Calibri</vt:lpstr>
      <vt:lpstr>Cambria</vt:lpstr>
      <vt:lpstr>Corbel</vt:lpstr>
      <vt:lpstr>Cordia New</vt:lpstr>
      <vt:lpstr>DilleniaUPC</vt:lpstr>
      <vt:lpstr>Times New Roman</vt:lpstr>
      <vt:lpstr>Vani</vt:lpstr>
      <vt:lpstr>Wingdings 2</vt:lpstr>
      <vt:lpstr>Frame</vt:lpstr>
      <vt:lpstr>Clarity</vt:lpstr>
      <vt:lpstr>Intro to CS</vt:lpstr>
      <vt:lpstr>IOT</vt:lpstr>
      <vt:lpstr>SOFTWARE</vt:lpstr>
      <vt:lpstr>IOT SOFTWARE</vt:lpstr>
      <vt:lpstr>IOT  Mobile App</vt:lpstr>
      <vt:lpstr>Face Recognitions</vt:lpstr>
      <vt:lpstr>Face Recognitions</vt:lpstr>
      <vt:lpstr>หุ่นยนต์ทอดไข่  CPF</vt:lpstr>
      <vt:lpstr>ระบายสีภาพถ่ายขาวดำให้กลับเป็นภาพสีได้ราวกับฝีมือแต่งภาพของมนุษย์</vt:lpstr>
      <vt:lpstr>การวิเคราะห์คำที่แสดงถึงการคุกคามทางเพศจากข้อความแสดงความคิดเห็นด้วยเทคนิคการทำเหมืองข้อมูล</vt:lpstr>
      <vt:lpstr>งานวิจัยอื่น ๆ</vt:lpstr>
      <vt:lpstr>PowerPoint Presentation</vt:lpstr>
      <vt:lpstr>PowerPoint Presentation</vt:lpstr>
      <vt:lpstr>PowerPoint Presentation</vt:lpstr>
      <vt:lpstr>แชทบอทใน การประกาศคะแนนสอบ</vt:lpstr>
      <vt:lpstr>PowerPoint Presentation</vt:lpstr>
      <vt:lpstr>PowerPoint Presentation</vt:lpstr>
      <vt:lpstr>PowerPoint Presentation</vt:lpstr>
      <vt:lpstr>การ์ดสุ่มโชค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เพจ: วิทยาการคอมพิวเตอร์ มหาวิทยาลัยอุบลราชธานี  www.facebook.com/ComputerScienceUBU/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 UBU</dc:title>
  <dc:creator>Zaguraba</dc:creator>
  <cp:lastModifiedBy>Zaguraba Kongchai</cp:lastModifiedBy>
  <cp:revision>54</cp:revision>
  <dcterms:created xsi:type="dcterms:W3CDTF">2017-05-16T08:24:51Z</dcterms:created>
  <dcterms:modified xsi:type="dcterms:W3CDTF">2017-11-14T02:47:49Z</dcterms:modified>
</cp:coreProperties>
</file>